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1"/>
  </p:handoutMasterIdLst>
  <p:sldIdLst>
    <p:sldId id="280" r:id="rId2"/>
    <p:sldId id="277" r:id="rId3"/>
    <p:sldId id="259" r:id="rId4"/>
    <p:sldId id="260" r:id="rId5"/>
    <p:sldId id="261" r:id="rId6"/>
    <p:sldId id="262" r:id="rId7"/>
    <p:sldId id="263" r:id="rId8"/>
    <p:sldId id="279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6600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6D63EF-EA37-4156-88EE-41A4E9A1C9D1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6B6E23-C0D5-43D1-B388-3F225D716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7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DF40B4E-1C5C-4823-9DDA-7D67969A9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6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575F-F8AF-42F9-B831-C8F854F7F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3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5E2D-596A-4BD9-B68C-1B0707CB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7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03B-8FB4-464B-A527-16F54BD56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1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8598-7E07-4466-A84E-10B7E1923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7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26BC-BD59-4036-974B-1FC2C75F7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53DD5-2DEB-4D19-903E-D69FAF6DF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6B3B6-7267-4864-AAC3-374847CE3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CECD-6504-4329-B4A6-F328C78B5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EBE5E-7F8C-42F4-B1B5-B3D8F867A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DA58-9E4D-4716-BAC3-7B99B98EC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3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F463F-D888-492B-B464-B5FCB0021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762000" y="-152400"/>
            <a:ext cx="8153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kern="0" dirty="0" smtClean="0">
                <a:solidFill>
                  <a:schemeClr val="accent1"/>
                </a:solidFill>
              </a:rPr>
              <a:t>Me llamo __________       Clase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802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/>
            </a:r>
            <a:br>
              <a:rPr lang="en-US" altLang="en-US" sz="3600" kern="0" dirty="0" smtClean="0">
                <a:solidFill>
                  <a:schemeClr val="accent1"/>
                </a:solidFill>
              </a:rPr>
            </a:br>
            <a:r>
              <a:rPr lang="en-US" altLang="en-US" sz="3600" kern="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29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de mayo del 2018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066800" y="990600"/>
            <a:ext cx="815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chemeClr val="hlink"/>
                </a:solidFill>
              </a:rPr>
              <a:t>Propósito # 87b :</a:t>
            </a:r>
            <a:r>
              <a:rPr lang="es-ES_tradnl" altLang="en-US" sz="2800" kern="0" smtClean="0">
                <a:solidFill>
                  <a:schemeClr val="hlink"/>
                </a:solidFill>
              </a:rPr>
              <a:t> </a:t>
            </a:r>
            <a:r>
              <a:rPr lang="es-ES_tradnl" altLang="en-US" sz="2800" kern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  <a:cs typeface="Tahoma" pitchFamily="34" charset="0"/>
              </a:rPr>
              <a:t>l.o: to learn the differnce between SABER &amp;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chemeClr val="hlink"/>
                </a:solidFill>
                <a:cs typeface="Tahoma" pitchFamily="34" charset="0"/>
              </a:rPr>
              <a:t>Actividad Inicial:  </a:t>
            </a:r>
            <a:r>
              <a:rPr lang="es-ES_tradnl" altLang="en-US" sz="2800" kern="0" smtClean="0">
                <a:cs typeface="Tahoma" pitchFamily="34" charset="0"/>
              </a:rPr>
              <a:t>Copia y completa con la forma correcta del verbo en el PRESENTE.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Lourdes ________ al concierto de su hija. </a:t>
            </a:r>
            <a:r>
              <a:rPr lang="es-ES_tradnl" altLang="en-US" sz="2800" i="1" kern="0" smtClean="0">
                <a:cs typeface="Tahoma" pitchFamily="34" charset="0"/>
              </a:rPr>
              <a:t>(asistir)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Yo __________ en una edificio muy bonito en el centro de la ciudad. </a:t>
            </a:r>
            <a:r>
              <a:rPr lang="es-ES_tradnl" altLang="en-US" sz="2800" i="1" kern="0" smtClean="0">
                <a:cs typeface="Tahoma" pitchFamily="34" charset="0"/>
              </a:rPr>
              <a:t>(vivir)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 Nosotros ___________ mucho en la clase de español. </a:t>
            </a:r>
            <a:r>
              <a:rPr lang="es-ES_tradnl" altLang="en-US" sz="2800" i="1" kern="0" smtClean="0">
                <a:cs typeface="Tahoma" pitchFamily="34" charset="0"/>
              </a:rPr>
              <a:t>(escribir)</a:t>
            </a:r>
            <a:endParaRPr lang="es-ES_tradnl" altLang="en-US" sz="2800" kern="0" smtClean="0">
              <a:cs typeface="Tahom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¿__________ tú la diferencia? </a:t>
            </a:r>
            <a:r>
              <a:rPr lang="es-ES_tradnl" altLang="en-US" sz="2800" i="1" kern="0" smtClean="0">
                <a:cs typeface="Tahoma" pitchFamily="34" charset="0"/>
              </a:rPr>
              <a:t>(comprender)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Inés y Héctor _________ en la cafetería de la escuela diariamente. </a:t>
            </a:r>
            <a:r>
              <a:rPr lang="es-ES_tradnl" altLang="en-US" sz="2800" i="1" kern="0" smtClean="0">
                <a:cs typeface="Tahoma" pitchFamily="34" charset="0"/>
              </a:rPr>
              <a:t>(comer)</a:t>
            </a:r>
            <a:endParaRPr lang="en-US" altLang="en-US" sz="2800" kern="0" smtClean="0"/>
          </a:p>
          <a:p>
            <a:pPr eaLnBrk="1" hangingPunct="1"/>
            <a:endParaRPr lang="en-US" altLang="en-US" sz="2800" kern="0" smtClean="0"/>
          </a:p>
          <a:p>
            <a:pPr eaLnBrk="1" hangingPunct="1"/>
            <a:endParaRPr lang="en-US" altLang="en-US" sz="2800" kern="0" smtClean="0"/>
          </a:p>
          <a:p>
            <a:pPr eaLnBrk="1" hangingPunct="1"/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79178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990600" y="304800"/>
            <a:ext cx="815340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b="1" kern="0" dirty="0" smtClean="0">
                <a:solidFill>
                  <a:srgbClr val="00B050"/>
                </a:solidFill>
              </a:rPr>
              <a:t>Saber y </a:t>
            </a:r>
            <a:r>
              <a:rPr lang="en-US" altLang="en-US" sz="4000" b="1" kern="0" dirty="0" err="1" smtClean="0">
                <a:solidFill>
                  <a:srgbClr val="00B050"/>
                </a:solidFill>
              </a:rPr>
              <a:t>Conocer</a:t>
            </a:r>
            <a:r>
              <a:rPr lang="en-US" altLang="en-US" sz="4000" b="1" kern="0" dirty="0" smtClean="0">
                <a:solidFill>
                  <a:srgbClr val="00B050"/>
                </a:solidFill>
              </a:rPr>
              <a:t> </a:t>
            </a:r>
            <a:r>
              <a:rPr lang="en-US" altLang="en-US" sz="4000" b="1" kern="0" dirty="0" err="1" smtClean="0">
                <a:solidFill>
                  <a:srgbClr val="00B050"/>
                </a:solidFill>
              </a:rPr>
              <a:t>en</a:t>
            </a:r>
            <a:r>
              <a:rPr lang="en-US" altLang="en-US" sz="4000" b="1" kern="0" dirty="0" smtClean="0">
                <a:solidFill>
                  <a:srgbClr val="00B050"/>
                </a:solidFill>
              </a:rPr>
              <a:t> el </a:t>
            </a:r>
            <a:r>
              <a:rPr lang="en-US" altLang="en-US" sz="4000" b="1" kern="0" dirty="0" err="1" smtClean="0">
                <a:solidFill>
                  <a:srgbClr val="00B050"/>
                </a:solidFill>
              </a:rPr>
              <a:t>presente</a:t>
            </a:r>
            <a:r>
              <a:rPr lang="en-US" altLang="en-US" sz="4000" kern="0" dirty="0" smtClean="0">
                <a:solidFill>
                  <a:schemeClr val="hlink"/>
                </a:solidFill>
              </a:rPr>
              <a:t/>
            </a:r>
            <a:br>
              <a:rPr lang="en-US" altLang="en-US" sz="4000" kern="0" dirty="0" smtClean="0">
                <a:solidFill>
                  <a:schemeClr val="hlink"/>
                </a:solidFill>
              </a:rPr>
            </a:br>
            <a:r>
              <a:rPr lang="en-US" altLang="en-US" sz="3200" i="1" kern="0" dirty="0" smtClean="0">
                <a:solidFill>
                  <a:schemeClr val="tx1"/>
                </a:solidFill>
              </a:rPr>
              <a:t>Telling what and whom you know</a:t>
            </a:r>
            <a:endParaRPr lang="en-US" altLang="en-US" sz="4000" i="1" kern="0" dirty="0" smtClean="0">
              <a:solidFill>
                <a:schemeClr val="hlin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82688" y="24384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The verbs </a:t>
            </a:r>
            <a:r>
              <a:rPr lang="en-US" altLang="en-US" b="1" dirty="0">
                <a:solidFill>
                  <a:schemeClr val="tx2"/>
                </a:solidFill>
              </a:rPr>
              <a:t>SABER</a:t>
            </a:r>
            <a:r>
              <a:rPr lang="en-US" altLang="en-US" dirty="0"/>
              <a:t> and </a:t>
            </a:r>
            <a:r>
              <a:rPr lang="en-US" altLang="en-US" b="1" dirty="0">
                <a:solidFill>
                  <a:srgbClr val="FF6600"/>
                </a:solidFill>
              </a:rPr>
              <a:t>CONOCER</a:t>
            </a:r>
            <a:r>
              <a:rPr lang="en-US" altLang="en-US" dirty="0"/>
              <a:t> both mean </a:t>
            </a:r>
            <a:r>
              <a:rPr lang="en-US" altLang="en-US" i="1" dirty="0"/>
              <a:t>to know</a:t>
            </a:r>
            <a:r>
              <a:rPr lang="en-US" altLang="en-US" dirty="0" smtClean="0"/>
              <a:t>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They both have an irregular YO form in the present tense.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2514600" y="2438400"/>
            <a:ext cx="855663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altLang="en-US" b="1" noProof="1" smtClean="0"/>
              <a:t>Saber</a:t>
            </a:r>
            <a:r>
              <a:rPr lang="en-US" altLang="en-US" b="1" smtClean="0"/>
              <a:t/>
            </a:r>
            <a:br>
              <a:rPr lang="en-US" altLang="en-US" b="1" smtClean="0"/>
            </a:br>
            <a:r>
              <a:rPr lang="en-US" altLang="en-US" smtClean="0"/>
              <a:t> conjugation</a:t>
            </a:r>
            <a:endParaRPr lang="en-US" altLang="en-US" noProof="1" smtClean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152400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sé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705600" y="2573338"/>
            <a:ext cx="2438400" cy="14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tabLst>
                <a:tab pos="171450" algn="l"/>
              </a:tabLst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sabemos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saben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latin typeface="Times New Roman" pitchFamily="18" charset="0"/>
              </a:rPr>
              <a:t>The verb </a:t>
            </a:r>
            <a:r>
              <a:rPr lang="en-US" altLang="en-US" sz="2800" i="1">
                <a:latin typeface="Times New Roman" pitchFamily="18" charset="0"/>
              </a:rPr>
              <a:t>saber</a:t>
            </a:r>
            <a:r>
              <a:rPr lang="en-US" altLang="en-US" sz="2800">
                <a:latin typeface="Times New Roman" pitchFamily="18" charset="0"/>
              </a:rPr>
              <a:t> is irregular in its </a:t>
            </a:r>
            <a:r>
              <a:rPr lang="en-US" altLang="en-US" sz="2800" i="1">
                <a:latin typeface="Times New Roman" pitchFamily="18" charset="0"/>
              </a:rPr>
              <a:t>yo</a:t>
            </a:r>
            <a:r>
              <a:rPr lang="en-US" altLang="en-US" sz="2800">
                <a:latin typeface="Times New Roman" pitchFamily="18" charset="0"/>
              </a:rPr>
              <a:t> form.</a:t>
            </a:r>
            <a:endParaRPr lang="en-US" altLang="en-US" sz="2800" noProof="1">
              <a:latin typeface="Times New Roman" pitchFamily="18" charset="0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2057400" y="3260725"/>
            <a:ext cx="6096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0" y="2514600"/>
            <a:ext cx="252095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4038600" y="2589213"/>
            <a:ext cx="2689225" cy="236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00388"/>
            <a:ext cx="34290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5257800"/>
            <a:ext cx="267652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0"/>
            <a:ext cx="7848600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  <a:endParaRPr lang="en-US" altLang="en-US" sz="390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</a:t>
            </a:r>
            <a:r>
              <a:rPr lang="en-US" altLang="en-US" sz="3600" i="1">
                <a:latin typeface="Times New Roman" pitchFamily="18" charset="0"/>
              </a:rPr>
              <a:t>to know a fact, to have information about something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143000" y="1981200"/>
            <a:ext cx="6629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>
                <a:latin typeface="Comic Sans MS" pitchFamily="66" charset="0"/>
              </a:rPr>
              <a:t> que Rodolfo y Luisa son estudiantes universitarios.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6200" y="4267200"/>
            <a:ext cx="5486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¿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>
                <a:latin typeface="Comic Sans MS" pitchFamily="66" charset="0"/>
              </a:rPr>
              <a:t> que día es el viaje a Puerto Rico?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81200" y="5486400"/>
            <a:ext cx="6858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Yo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>
                <a:latin typeface="Comic Sans MS" pitchFamily="66" charset="0"/>
              </a:rPr>
              <a:t> el número de teléfono de 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Carmen .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690938"/>
            <a:ext cx="2324100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 descr="MC900236566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20025" y="3435350"/>
            <a:ext cx="13239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288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2819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Yo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jugar </a:t>
            </a:r>
            <a:r>
              <a:rPr lang="en-US" altLang="en-US" sz="3600">
                <a:latin typeface="Comic Sans MS" pitchFamily="66" charset="0"/>
              </a:rPr>
              <a:t>futbol.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3352800"/>
            <a:ext cx="38100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hablar </a:t>
            </a:r>
            <a:r>
              <a:rPr lang="en-US" altLang="en-US" sz="3600">
                <a:latin typeface="Comic Sans MS" pitchFamily="66" charset="0"/>
              </a:rPr>
              <a:t>español?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4572000"/>
            <a:ext cx="4343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Los niños 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saben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multiplicar</a:t>
            </a:r>
            <a:r>
              <a:rPr lang="en-US" altLang="en-US" sz="3600">
                <a:latin typeface="Comic Sans MS" pitchFamily="66" charset="0"/>
              </a:rPr>
              <a:t> bien.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14400" y="228600"/>
            <a:ext cx="73152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+ </a:t>
            </a:r>
            <a:r>
              <a:rPr lang="en-US" altLang="en-US" sz="3900" b="1" i="1">
                <a:solidFill>
                  <a:srgbClr val="CC0099"/>
                </a:solidFill>
                <a:latin typeface="Times New Roman" pitchFamily="18" charset="0"/>
              </a:rPr>
              <a:t>infinitive*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to know </a:t>
            </a:r>
            <a:r>
              <a:rPr lang="en-US" altLang="en-US" sz="3900" u="sng">
                <a:latin typeface="Times New Roman" pitchFamily="18" charset="0"/>
              </a:rPr>
              <a:t>how</a:t>
            </a:r>
            <a:r>
              <a:rPr lang="en-US" altLang="en-US" sz="3900">
                <a:latin typeface="Times New Roman" pitchFamily="18" charset="0"/>
              </a:rPr>
              <a:t> (to do something)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6200" y="5989638"/>
            <a:ext cx="441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an infinitive.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5875"/>
            <a:ext cx="80010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is often followed by a </a:t>
            </a:r>
            <a:r>
              <a:rPr lang="en-US" altLang="en-US" sz="3900">
                <a:solidFill>
                  <a:srgbClr val="008000"/>
                </a:solidFill>
                <a:latin typeface="Times New Roman" pitchFamily="18" charset="0"/>
              </a:rPr>
              <a:t>question word</a:t>
            </a:r>
            <a:r>
              <a:rPr lang="en-US" altLang="en-US" sz="3900">
                <a:latin typeface="Times New Roman" pitchFamily="18" charset="0"/>
              </a:rPr>
              <a:t>.*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471613"/>
            <a:ext cx="81534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quién</a:t>
            </a:r>
            <a:r>
              <a:rPr lang="en-US" altLang="en-US" sz="3600">
                <a:latin typeface="Comic Sans MS" pitchFamily="66" charset="0"/>
              </a:rPr>
              <a:t> es Antonio Banderas.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90800" y="3886200"/>
            <a:ext cx="4343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dónde</a:t>
            </a:r>
            <a:r>
              <a:rPr lang="en-US" altLang="en-US" sz="3600">
                <a:latin typeface="Comic Sans MS" pitchFamily="66" charset="0"/>
              </a:rPr>
              <a:t> está Waldo y Wenda?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5334000"/>
            <a:ext cx="70866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cuándo</a:t>
            </a:r>
            <a:r>
              <a:rPr lang="en-US" altLang="en-US" sz="3600">
                <a:latin typeface="Comic Sans MS" pitchFamily="66" charset="0"/>
              </a:rPr>
              <a:t> sale el vuelo para Chile.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5800" y="6324600"/>
            <a:ext cx="78486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 question word.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74850"/>
            <a:ext cx="23622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4335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219700"/>
            <a:ext cx="16764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0"/>
            <a:ext cx="7924800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is also used when we know something from memory (de memoria)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2232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Abuela Marta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altLang="en-US">
                <a:latin typeface="Comic Sans MS" pitchFamily="66" charset="0"/>
              </a:rPr>
              <a:t> el Himno Nacional Mexicano.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00400"/>
            <a:ext cx="2190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3810000" y="3352800"/>
            <a:ext cx="4648200" cy="1603375"/>
          </a:xfrm>
          <a:prstGeom prst="wedgeEllipseCallout">
            <a:avLst>
              <a:gd name="adj1" fmla="val -60931"/>
              <a:gd name="adj2" fmla="val 940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omic Sans MS" pitchFamily="66" charset="0"/>
              </a:rPr>
              <a:t>¡Mexicanos, al grito de guerra . . . !</a:t>
            </a:r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3886200" y="3429000"/>
            <a:ext cx="381000" cy="523875"/>
            <a:chOff x="432" y="1770"/>
            <a:chExt cx="384" cy="504"/>
          </a:xfrm>
        </p:grpSpPr>
        <p:sp>
          <p:nvSpPr>
            <p:cNvPr id="13329" name="AutoShape 7"/>
            <p:cNvSpPr>
              <a:spLocks noChangeArrowheads="1"/>
            </p:cNvSpPr>
            <p:nvPr/>
          </p:nvSpPr>
          <p:spPr bwMode="auto">
            <a:xfrm>
              <a:off x="624" y="1770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0" name="Oval 8"/>
            <p:cNvSpPr>
              <a:spLocks noChangeArrowheads="1"/>
            </p:cNvSpPr>
            <p:nvPr/>
          </p:nvSpPr>
          <p:spPr bwMode="auto">
            <a:xfrm>
              <a:off x="432" y="2130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1" name="Line 9"/>
            <p:cNvSpPr>
              <a:spLocks noChangeShapeType="1"/>
            </p:cNvSpPr>
            <p:nvPr/>
          </p:nvSpPr>
          <p:spPr bwMode="auto">
            <a:xfrm>
              <a:off x="624" y="1824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5867400" y="4648200"/>
            <a:ext cx="381000" cy="514350"/>
            <a:chOff x="432" y="2832"/>
            <a:chExt cx="384" cy="504"/>
          </a:xfrm>
        </p:grpSpPr>
        <p:sp>
          <p:nvSpPr>
            <p:cNvPr id="2" name="AutoShape 11"/>
            <p:cNvSpPr>
              <a:spLocks noChangeArrowheads="1"/>
            </p:cNvSpPr>
            <p:nvPr/>
          </p:nvSpPr>
          <p:spPr bwMode="auto">
            <a:xfrm>
              <a:off x="624" y="2832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7" name="Oval 12"/>
            <p:cNvSpPr>
              <a:spLocks noChangeArrowheads="1"/>
            </p:cNvSpPr>
            <p:nvPr/>
          </p:nvSpPr>
          <p:spPr bwMode="auto">
            <a:xfrm>
              <a:off x="432" y="3192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8" name="Line 13"/>
            <p:cNvSpPr>
              <a:spLocks noChangeShapeType="1"/>
            </p:cNvSpPr>
            <p:nvPr/>
          </p:nvSpPr>
          <p:spPr bwMode="auto">
            <a:xfrm>
              <a:off x="624" y="2886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7848600" y="3352800"/>
            <a:ext cx="609600" cy="590550"/>
            <a:chOff x="2064" y="2778"/>
            <a:chExt cx="528" cy="540"/>
          </a:xfrm>
        </p:grpSpPr>
        <p:sp>
          <p:nvSpPr>
            <p:cNvPr id="13321" name="Oval 15"/>
            <p:cNvSpPr>
              <a:spLocks noChangeArrowheads="1"/>
            </p:cNvSpPr>
            <p:nvPr/>
          </p:nvSpPr>
          <p:spPr bwMode="auto">
            <a:xfrm>
              <a:off x="2064" y="317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" name="Line 16"/>
            <p:cNvSpPr>
              <a:spLocks noChangeShapeType="1"/>
            </p:cNvSpPr>
            <p:nvPr/>
          </p:nvSpPr>
          <p:spPr bwMode="auto">
            <a:xfrm>
              <a:off x="2256" y="286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3" name="Oval 17"/>
            <p:cNvSpPr>
              <a:spLocks noChangeArrowheads="1"/>
            </p:cNvSpPr>
            <p:nvPr/>
          </p:nvSpPr>
          <p:spPr bwMode="auto">
            <a:xfrm>
              <a:off x="2400" y="308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>
              <a:off x="2592" y="277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5" name="Line 19"/>
            <p:cNvSpPr>
              <a:spLocks noChangeShapeType="1"/>
            </p:cNvSpPr>
            <p:nvPr/>
          </p:nvSpPr>
          <p:spPr bwMode="auto">
            <a:xfrm flipV="1">
              <a:off x="2256" y="2778"/>
              <a:ext cx="336" cy="9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2057400"/>
            <a:ext cx="9220200" cy="487680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3000" kern="0" smtClean="0">
                <a:solidFill>
                  <a:schemeClr val="bg2"/>
                </a:solidFill>
              </a:rPr>
              <a:t>Copia y Completa la oración con la forma correcta del verbo Saber.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Lorenzo y Rosa _________ multiplicar muy bien.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Yo _________ el numero de teléfono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¿___________ el profesor que hay un paseo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¡Tú ___________ bailar muy bien!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accent4"/>
                </a:solidFill>
              </a:rPr>
              <a:t>Sara __________ quien va a ir a la fiesta.</a:t>
            </a:r>
          </a:p>
          <a:p>
            <a:pPr marL="0" indent="0">
              <a:buFont typeface="Wingdings" pitchFamily="2" charset="2"/>
              <a:buNone/>
            </a:pPr>
            <a:endParaRPr lang="es-ES_tradnl" sz="3000" kern="0" dirty="0" smtClean="0">
              <a:solidFill>
                <a:schemeClr val="accent4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90513"/>
            <a:ext cx="8105775" cy="146208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s-ES_tradnl" sz="3600" kern="0" smtClean="0">
                <a:solidFill>
                  <a:srgbClr val="008000"/>
                </a:solidFill>
              </a:rPr>
              <a:t>PRACTICA</a:t>
            </a:r>
            <a:endParaRPr lang="es-ES_tradnl" sz="3600" kern="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10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mtClean="0">
                <a:solidFill>
                  <a:srgbClr val="FF0000"/>
                </a:solidFill>
              </a:rPr>
              <a:t> # 87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Escribe 10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 SABER </a:t>
            </a:r>
            <a:r>
              <a:rPr lang="en-US" altLang="en-US" i="1" dirty="0" smtClean="0"/>
              <a:t>(to know)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el PRESENTE</a:t>
            </a:r>
            <a:endParaRPr lang="en-US" alt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10419</TotalTime>
  <Words>390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Blends</vt:lpstr>
      <vt:lpstr>PowerPoint Presentation</vt:lpstr>
      <vt:lpstr>PowerPoint Presentation</vt:lpstr>
      <vt:lpstr>Saber  conjugation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87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7IM La fecha es el 9 de noviembre del 2011</dc:title>
  <dc:creator>Helen Zumaeta</dc:creator>
  <cp:lastModifiedBy>Helen Zumaeta</cp:lastModifiedBy>
  <cp:revision>42</cp:revision>
  <cp:lastPrinted>2017-06-05T15:19:00Z</cp:lastPrinted>
  <dcterms:created xsi:type="dcterms:W3CDTF">2011-11-09T00:52:38Z</dcterms:created>
  <dcterms:modified xsi:type="dcterms:W3CDTF">2018-05-29T16:50:13Z</dcterms:modified>
</cp:coreProperties>
</file>